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handoutMasterIdLst>
    <p:handoutMasterId r:id="rId43"/>
  </p:handoutMasterIdLst>
  <p:sldIdLst>
    <p:sldId id="256" r:id="rId2"/>
    <p:sldId id="404" r:id="rId3"/>
    <p:sldId id="434" r:id="rId4"/>
    <p:sldId id="435" r:id="rId5"/>
    <p:sldId id="406" r:id="rId6"/>
    <p:sldId id="407" r:id="rId7"/>
    <p:sldId id="436" r:id="rId8"/>
    <p:sldId id="408" r:id="rId9"/>
    <p:sldId id="409" r:id="rId10"/>
    <p:sldId id="437" r:id="rId11"/>
    <p:sldId id="411" r:id="rId12"/>
    <p:sldId id="393" r:id="rId13"/>
    <p:sldId id="394" r:id="rId14"/>
    <p:sldId id="412" r:id="rId15"/>
    <p:sldId id="438" r:id="rId16"/>
    <p:sldId id="389" r:id="rId17"/>
    <p:sldId id="413" r:id="rId18"/>
    <p:sldId id="414" r:id="rId19"/>
    <p:sldId id="439" r:id="rId20"/>
    <p:sldId id="390" r:id="rId21"/>
    <p:sldId id="415" r:id="rId22"/>
    <p:sldId id="416" r:id="rId23"/>
    <p:sldId id="417" r:id="rId24"/>
    <p:sldId id="418" r:id="rId25"/>
    <p:sldId id="397" r:id="rId26"/>
    <p:sldId id="398" r:id="rId27"/>
    <p:sldId id="401" r:id="rId28"/>
    <p:sldId id="419" r:id="rId29"/>
    <p:sldId id="421" r:id="rId30"/>
    <p:sldId id="420" r:id="rId31"/>
    <p:sldId id="433" r:id="rId32"/>
    <p:sldId id="422" r:id="rId33"/>
    <p:sldId id="432" r:id="rId34"/>
    <p:sldId id="431" r:id="rId35"/>
    <p:sldId id="425" r:id="rId36"/>
    <p:sldId id="426" r:id="rId37"/>
    <p:sldId id="424" r:id="rId38"/>
    <p:sldId id="423" r:id="rId39"/>
    <p:sldId id="427" r:id="rId40"/>
    <p:sldId id="429"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89189" autoAdjust="0"/>
  </p:normalViewPr>
  <p:slideViewPr>
    <p:cSldViewPr snapToGrid="0" snapToObjects="1">
      <p:cViewPr varScale="1">
        <p:scale>
          <a:sx n="90" d="100"/>
          <a:sy n="90" d="100"/>
        </p:scale>
        <p:origin x="-656"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layout/>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2122146152"/>
        <c:axId val="-2115345576"/>
      </c:scatterChart>
      <c:valAx>
        <c:axId val="-2122146152"/>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2115345576"/>
        <c:crosses val="autoZero"/>
        <c:crossBetween val="midCat"/>
        <c:minorUnit val="25.0"/>
      </c:valAx>
      <c:valAx>
        <c:axId val="-2115345576"/>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2122146152"/>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15891512"/>
        <c:axId val="-2115246392"/>
      </c:barChart>
      <c:catAx>
        <c:axId val="-2115891512"/>
        <c:scaling>
          <c:orientation val="minMax"/>
        </c:scaling>
        <c:delete val="0"/>
        <c:axPos val="b"/>
        <c:majorTickMark val="out"/>
        <c:minorTickMark val="none"/>
        <c:tickLblPos val="nextTo"/>
        <c:crossAx val="-2115246392"/>
        <c:crosses val="autoZero"/>
        <c:auto val="1"/>
        <c:lblAlgn val="ctr"/>
        <c:lblOffset val="100"/>
        <c:noMultiLvlLbl val="0"/>
      </c:catAx>
      <c:valAx>
        <c:axId val="-2115246392"/>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15891512"/>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39785304"/>
        <c:axId val="-2106024024"/>
      </c:barChart>
      <c:catAx>
        <c:axId val="-2139785304"/>
        <c:scaling>
          <c:orientation val="minMax"/>
        </c:scaling>
        <c:delete val="0"/>
        <c:axPos val="b"/>
        <c:majorTickMark val="out"/>
        <c:minorTickMark val="none"/>
        <c:tickLblPos val="nextTo"/>
        <c:crossAx val="-2106024024"/>
        <c:crosses val="autoZero"/>
        <c:auto val="1"/>
        <c:lblAlgn val="ctr"/>
        <c:lblOffset val="100"/>
        <c:noMultiLvlLbl val="0"/>
      </c:catAx>
      <c:valAx>
        <c:axId val="-2106024024"/>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39785304"/>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data has been segmented, we can calculate performance metric</a:t>
            </a:r>
            <a:r>
              <a:rPr lang="en-US" baseline="0" dirty="0" smtClean="0"/>
              <a:t>s – which quantify the pointing action.  Examples of metrics I calculate include movement velocity, number of direction changes during movement, and distance slipped during a button press.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literally decades</a:t>
            </a:r>
            <a:r>
              <a:rPr lang="en-US" baseline="0" dirty="0" smtClean="0"/>
              <a:t> of HCI studies of </a:t>
            </a:r>
            <a:r>
              <a:rPr lang="en-US" dirty="0" smtClean="0"/>
              <a:t>pointing behavior in the lab, </a:t>
            </a:r>
            <a:r>
              <a:rPr lang="en-US" baseline="0" dirty="0" smtClean="0"/>
              <a:t>and many metrics have been developed to measure different aspects of motion. In our analysis, we chose to investigate metrics that had been previously used in laboratory studies to measure clicking and movement problems of older adults and individuals with motor impairments.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20</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smtClean="0"/>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summarize our</a:t>
            </a:r>
            <a:r>
              <a:rPr lang="en-US" baseline="0" dirty="0" smtClean="0"/>
              <a:t> laptop findings: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found that motor impaired participants had</a:t>
            </a:r>
            <a:r>
              <a:rPr lang="en-US" baseline="0" dirty="0" smtClean="0"/>
              <a:t> “lowest” performance and able bodied participants had the “highest” across the following features.  These findings are consistent with prior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don’t know exactly why</a:t>
            </a:r>
            <a:r>
              <a:rPr lang="en-US" baseline="0" dirty="0" smtClean="0"/>
              <a:t> older adults and motor impaired participants showed b</a:t>
            </a:r>
            <a:r>
              <a:rPr lang="en-US" dirty="0" smtClean="0"/>
              <a:t>etter performance during game</a:t>
            </a:r>
            <a:r>
              <a:rPr lang="en-US" baseline="0" dirty="0" smtClean="0"/>
              <a:t> play.  This</a:t>
            </a:r>
            <a:r>
              <a:rPr lang="en-US" dirty="0" smtClean="0"/>
              <a:t> may be due</a:t>
            </a:r>
            <a:r>
              <a:rPr lang="en-US" baseline="0" dirty="0" smtClean="0"/>
              <a:t> to higher motivation, engagement, or confidence about the next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27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chemeClr val="bg1"/>
                </a:solidFill>
              </a:rPr>
              <a:t>Collected hundreds of hours of real world use from 27 people with and without pointing problems </a:t>
            </a:r>
          </a:p>
          <a:p>
            <a:pPr lvl="0">
              <a:buFont typeface="Arial"/>
              <a:buNone/>
            </a:pPr>
            <a:endParaRPr lang="en-US" dirty="0" smtClean="0"/>
          </a:p>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min</a:t>
            </a:r>
          </a:p>
          <a:p>
            <a:r>
              <a:rPr lang="en-US" dirty="0" smtClean="0"/>
              <a:t>In order to </a:t>
            </a:r>
            <a:r>
              <a:rPr lang="en-US" baseline="0" dirty="0" smtClean="0"/>
              <a:t>unobtrusively capture real world pointing behavior across any application in Windows XP, we developed the CRUMBS logging software. CRUMBS captures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1/4/15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1/4/15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1/4/15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1.xml"/><Relationship Id="rId5" Type="http://schemas.openxmlformats.org/officeDocument/2006/relationships/image" Target="../media/image3.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33375"/>
            <a:ext cx="7620000" cy="711200"/>
          </a:xfrm>
        </p:spPr>
        <p:txBody>
          <a:bodyPr/>
          <a:lstStyle/>
          <a:p>
            <a:r>
              <a:rPr lang="en-US" smtClean="0"/>
              <a:t>Human Issues </a:t>
            </a:r>
            <a:r>
              <a:rPr lang="en-US" dirty="0" smtClean="0"/>
              <a:t>in Data Collection</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pic>
        <p:nvPicPr>
          <p:cNvPr id="9" name="Picture 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446" y="3507529"/>
            <a:ext cx="952458" cy="939362"/>
          </a:xfrm>
          <a:prstGeom prst="rect">
            <a:avLst/>
          </a:prstGeom>
          <a:solidFill>
            <a:srgbClr val="FFFFFF"/>
          </a:solidFill>
        </p:spPr>
      </p:pic>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CRUMBS Logging Software</a:t>
            </a:r>
            <a:endParaRPr lang="en-US" dirty="0"/>
          </a:p>
        </p:txBody>
      </p:sp>
      <p:sp>
        <p:nvSpPr>
          <p:cNvPr id="3" name="Content Placeholder 2"/>
          <p:cNvSpPr>
            <a:spLocks noGrp="1"/>
          </p:cNvSpPr>
          <p:nvPr>
            <p:ph idx="1"/>
          </p:nvPr>
        </p:nvSpPr>
        <p:spPr>
          <a:xfrm>
            <a:off x="1258888" y="1268413"/>
            <a:ext cx="7656512" cy="4968875"/>
          </a:xfrm>
        </p:spPr>
        <p:txBody>
          <a:bodyPr/>
          <a:lstStyle/>
          <a:p>
            <a:r>
              <a:rPr lang="en-US" dirty="0" smtClean="0"/>
              <a:t>Capture Real-time User Mouse BehaviorS</a:t>
            </a:r>
          </a:p>
          <a:p>
            <a:pPr lvl="1">
              <a:buFont typeface="Arial"/>
              <a:buChar char="•"/>
            </a:pPr>
            <a:r>
              <a:rPr lang="en-US" dirty="0" smtClean="0"/>
              <a:t>Keyboard and pointer events</a:t>
            </a:r>
          </a:p>
          <a:p>
            <a:pPr lvl="1">
              <a:buFont typeface="Arial"/>
              <a:buChar char="•"/>
            </a:pPr>
            <a:r>
              <a:rPr lang="en-US" dirty="0" smtClean="0"/>
              <a:t>Window events</a:t>
            </a:r>
          </a:p>
          <a:p>
            <a:pPr lvl="1">
              <a:buFont typeface="Arial"/>
              <a:buChar char="•"/>
            </a:pPr>
            <a:r>
              <a:rPr lang="en-US" dirty="0" smtClean="0"/>
              <a:t>Target focus events from </a:t>
            </a:r>
            <a:br>
              <a:rPr lang="en-US" dirty="0" smtClean="0"/>
            </a:br>
            <a:r>
              <a:rPr lang="en-US" dirty="0" smtClean="0"/>
              <a:t>Accessibility API</a:t>
            </a:r>
          </a:p>
          <a:p>
            <a:pPr lvl="1">
              <a:buFont typeface="Arial"/>
              <a:buChar char="•"/>
            </a:pPr>
            <a:r>
              <a:rPr lang="en-US" dirty="0" smtClean="0"/>
              <a:t>Full-screen image captures </a:t>
            </a:r>
            <a:br>
              <a:rPr lang="en-US" dirty="0" smtClean="0"/>
            </a:br>
            <a:r>
              <a:rPr lang="en-US" dirty="0" smtClean="0"/>
              <a:t>on pointer events</a:t>
            </a:r>
          </a:p>
          <a:p>
            <a:pPr marL="228600" lvl="1" indent="0">
              <a:buNone/>
            </a:pPr>
            <a:endParaRPr lang="en-US" dirty="0" smtClean="0"/>
          </a:p>
        </p:txBody>
      </p:sp>
      <p:pic>
        <p:nvPicPr>
          <p:cNvPr id="5" name="Picture 4"/>
          <p:cNvPicPr>
            <a:picLocks noChangeAspect="1"/>
          </p:cNvPicPr>
          <p:nvPr/>
        </p:nvPicPr>
        <p:blipFill>
          <a:blip r:embed="rId3"/>
          <a:srcRect t="8521" b="5680"/>
          <a:stretch>
            <a:fillRect/>
          </a:stretch>
        </p:blipFill>
        <p:spPr>
          <a:xfrm>
            <a:off x="6553200" y="1882775"/>
            <a:ext cx="2083386" cy="2689225"/>
          </a:xfrm>
          <a:prstGeom prst="rect">
            <a:avLst/>
          </a:prstGeom>
        </p:spPr>
      </p:pic>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53282"/>
            <a:ext cx="4139624" cy="3104718"/>
          </a:xfrm>
          <a:prstGeom prst="rect">
            <a:avLst/>
          </a:prstGeom>
        </p:spPr>
      </p:pic>
      <p:sp>
        <p:nvSpPr>
          <p:cNvPr id="8" name="Title 3"/>
          <p:cNvSpPr txBox="1">
            <a:spLocks/>
          </p:cNvSpPr>
          <p:nvPr/>
        </p:nvSpPr>
        <p:spPr bwMode="auto">
          <a:xfrm>
            <a:off x="-76200"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1075173"/>
            <a:ext cx="4109914" cy="2708707"/>
          </a:xfrm>
          <a:prstGeom prst="rect">
            <a:avLst/>
          </a:prstGeom>
          <a:noFill/>
          <a:ln w="9525">
            <a:noFill/>
            <a:miter lim="800000"/>
            <a:headEnd/>
            <a:tailEnd/>
          </a:ln>
        </p:spPr>
      </p:pic>
    </p:spTree>
    <p:extLst>
      <p:ext uri="{BB962C8B-B14F-4D97-AF65-F5344CB8AC3E}">
        <p14:creationId xmlns:p14="http://schemas.microsoft.com/office/powerpoint/2010/main" val="51484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274165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12466644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Also there are lots of anomalies</a:t>
            </a:r>
          </a:p>
        </p:txBody>
      </p:sp>
    </p:spTree>
    <p:extLst>
      <p:ext uri="{BB962C8B-B14F-4D97-AF65-F5344CB8AC3E}">
        <p14:creationId xmlns:p14="http://schemas.microsoft.com/office/powerpoint/2010/main" val="11398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And unexpected differences that made analysis difficult</a:t>
            </a:r>
          </a:p>
        </p:txBody>
      </p:sp>
    </p:spTree>
    <p:extLst>
      <p:ext uri="{BB962C8B-B14F-4D97-AF65-F5344CB8AC3E}">
        <p14:creationId xmlns:p14="http://schemas.microsoft.com/office/powerpoint/2010/main" val="328497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Carefully chosen metrics helped</a:t>
            </a:r>
            <a:endParaRPr lang="en-US" dirty="0"/>
          </a:p>
        </p:txBody>
      </p:sp>
      <p:sp>
        <p:nvSpPr>
          <p:cNvPr id="3" name="Content Placeholder 2"/>
          <p:cNvSpPr>
            <a:spLocks noGrp="1"/>
          </p:cNvSpPr>
          <p:nvPr>
            <p:ph idx="1"/>
          </p:nvPr>
        </p:nvSpPr>
        <p:spPr>
          <a:xfrm>
            <a:off x="954132" y="1688435"/>
            <a:ext cx="7767334" cy="4379976"/>
          </a:xfrm>
        </p:spPr>
        <p:txBody>
          <a:bodyPr/>
          <a:lstStyle/>
          <a:p>
            <a:pPr marL="228600" lvl="1" indent="0">
              <a:buNone/>
            </a:pPr>
            <a:r>
              <a:rPr lang="en-US" sz="2800" dirty="0" smtClean="0"/>
              <a:t>Do the velocity values match your understanding of the units? </a:t>
            </a:r>
          </a:p>
          <a:p>
            <a:pPr marL="228600" lvl="1" indent="0">
              <a:buNone/>
            </a:pPr>
            <a:endParaRPr lang="en-US" sz="2800" dirty="0" smtClean="0"/>
          </a:p>
          <a:p>
            <a:pPr marL="228600" lvl="1" indent="0">
              <a:buNone/>
            </a:pPr>
            <a:r>
              <a:rPr lang="en-US" sz="2800" dirty="0"/>
              <a:t/>
            </a:r>
            <a:br>
              <a:rPr lang="en-US" sz="2800" dirty="0"/>
            </a:br>
            <a:r>
              <a:rPr lang="en-US" sz="2800" dirty="0" smtClean="0"/>
              <a:t/>
            </a:r>
            <a:br>
              <a:rPr lang="en-US" sz="2800" dirty="0" smtClean="0"/>
            </a:br>
            <a:r>
              <a:rPr lang="en-US" sz="2800" dirty="0"/>
              <a:t/>
            </a:r>
            <a:br>
              <a:rPr lang="en-US" sz="2800" dirty="0"/>
            </a:br>
            <a:endParaRPr lang="en-US" sz="2800" dirty="0"/>
          </a:p>
          <a:p>
            <a:pPr marL="228600" lvl="1" indent="0">
              <a:buNone/>
            </a:pPr>
            <a:endParaRPr lang="en-US" sz="2800" dirty="0" smtClean="0"/>
          </a:p>
          <a:p>
            <a:pPr marL="228600" lvl="1" indent="0">
              <a:buNone/>
            </a:pPr>
            <a:r>
              <a:rPr lang="en-US" sz="2800" dirty="0" smtClean="0"/>
              <a:t>Do they match past work? </a:t>
            </a:r>
            <a:r>
              <a:rPr lang="en-US" sz="2800" dirty="0" err="1" smtClean="0"/>
              <a:t>Keates</a:t>
            </a:r>
            <a:r>
              <a:rPr lang="en-US" sz="2800" dirty="0" smtClean="0"/>
              <a:t> (2005): Able ~112; </a:t>
            </a:r>
            <a:r>
              <a:rPr lang="en-US" sz="2800" dirty="0"/>
              <a:t>Older </a:t>
            </a:r>
            <a:r>
              <a:rPr lang="en-US" sz="2800" dirty="0" smtClean="0"/>
              <a:t>271; Motor 316 </a:t>
            </a:r>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10575229"/>
              </p:ext>
            </p:extLst>
          </p:nvPr>
        </p:nvGraphicFramePr>
        <p:xfrm>
          <a:off x="954132" y="3080792"/>
          <a:ext cx="7918656" cy="1854200"/>
        </p:xfrm>
        <a:graphic>
          <a:graphicData uri="http://schemas.openxmlformats.org/drawingml/2006/table">
            <a:tbl>
              <a:tblPr firstRow="1" firstCol="1" bandRow="1">
                <a:tableStyleId>{5C22544A-7EE6-4342-B048-85BDC9FD1C3A}</a:tableStyleId>
              </a:tblPr>
              <a:tblGrid>
                <a:gridCol w="898041"/>
                <a:gridCol w="1217142"/>
                <a:gridCol w="1005465"/>
                <a:gridCol w="1234782"/>
                <a:gridCol w="987825"/>
                <a:gridCol w="1585569"/>
                <a:gridCol w="989832"/>
              </a:tblGrid>
              <a:tr h="370840">
                <a:tc>
                  <a:txBody>
                    <a:bodyPr/>
                    <a:lstStyle/>
                    <a:p>
                      <a:endParaRPr lang="en-US" dirty="0"/>
                    </a:p>
                  </a:txBody>
                  <a:tcPr/>
                </a:tc>
                <a:tc gridSpan="2">
                  <a:txBody>
                    <a:bodyPr/>
                    <a:lstStyle/>
                    <a:p>
                      <a:r>
                        <a:rPr lang="en-US" dirty="0" smtClean="0"/>
                        <a:t>Game</a:t>
                      </a:r>
                      <a:endParaRPr lang="en-US" dirty="0"/>
                    </a:p>
                  </a:txBody>
                  <a:tcPr/>
                </a:tc>
                <a:tc hMerge="1">
                  <a:txBody>
                    <a:bodyPr/>
                    <a:lstStyle/>
                    <a:p>
                      <a:endParaRPr lang="en-US"/>
                    </a:p>
                  </a:txBody>
                  <a:tcPr/>
                </a:tc>
                <a:tc gridSpan="2">
                  <a:txBody>
                    <a:bodyPr/>
                    <a:lstStyle/>
                    <a:p>
                      <a:r>
                        <a:rPr lang="en-US" dirty="0" smtClean="0"/>
                        <a:t>Internet</a:t>
                      </a:r>
                      <a:endParaRPr lang="en-US" dirty="0"/>
                    </a:p>
                  </a:txBody>
                  <a:tcPr/>
                </a:tc>
                <a:tc hMerge="1">
                  <a:txBody>
                    <a:bodyPr/>
                    <a:lstStyle/>
                    <a:p>
                      <a:endParaRPr lang="en-US"/>
                    </a:p>
                  </a:txBody>
                  <a:tcPr/>
                </a:tc>
                <a:tc gridSpan="2">
                  <a:txBody>
                    <a:bodyPr/>
                    <a:lstStyle/>
                    <a:p>
                      <a:r>
                        <a:rPr lang="en-US" dirty="0" smtClean="0"/>
                        <a:t>MS Office</a:t>
                      </a:r>
                      <a:endParaRPr lang="en-US" dirty="0"/>
                    </a:p>
                  </a:txBody>
                  <a:tcPr/>
                </a:tc>
                <a:tc hMerge="1">
                  <a:txBody>
                    <a:bodyPr/>
                    <a:lstStyle/>
                    <a:p>
                      <a:endParaRPr lang="en-US"/>
                    </a:p>
                  </a:txBody>
                  <a:tcPr/>
                </a:tc>
              </a:tr>
              <a:tr h="370840">
                <a:tc>
                  <a:txBody>
                    <a:bodyPr/>
                    <a:lstStyle/>
                    <a:p>
                      <a:endParaRPr lang="en-US"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r>
              <a:tr h="370840">
                <a:tc>
                  <a:txBody>
                    <a:bodyPr/>
                    <a:lstStyle/>
                    <a:p>
                      <a:r>
                        <a:rPr lang="en-US" dirty="0" smtClean="0"/>
                        <a:t>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147.236</a:t>
                      </a:r>
                      <a:endParaRPr lang="en-US" dirty="0"/>
                    </a:p>
                  </a:txBody>
                  <a:tcPr/>
                </a:tc>
                <a:tc>
                  <a:txBody>
                    <a:bodyPr/>
                    <a:lstStyle/>
                    <a:p>
                      <a:r>
                        <a:rPr lang="en-US" dirty="0" smtClean="0"/>
                        <a:t>15.912</a:t>
                      </a:r>
                      <a:endParaRPr lang="en-US" dirty="0"/>
                    </a:p>
                  </a:txBody>
                  <a:tcPr/>
                </a:tc>
                <a:tc>
                  <a:txBody>
                    <a:bodyPr/>
                    <a:lstStyle/>
                    <a:p>
                      <a:r>
                        <a:rPr lang="en-US" dirty="0" smtClean="0"/>
                        <a:t>128.526</a:t>
                      </a:r>
                      <a:endParaRPr lang="en-US" dirty="0"/>
                    </a:p>
                  </a:txBody>
                  <a:tcPr/>
                </a:tc>
                <a:tc>
                  <a:txBody>
                    <a:bodyPr/>
                    <a:lstStyle/>
                    <a:p>
                      <a:r>
                        <a:rPr lang="en-US" dirty="0" smtClean="0"/>
                        <a:t>10.1733</a:t>
                      </a:r>
                      <a:endParaRPr lang="en-US" dirty="0"/>
                    </a:p>
                  </a:txBody>
                  <a:tcPr/>
                </a:tc>
              </a:tr>
              <a:tr h="370840">
                <a:tc>
                  <a:txBody>
                    <a:bodyPr/>
                    <a:lstStyle/>
                    <a:p>
                      <a:r>
                        <a:rPr lang="en-US" dirty="0" smtClean="0"/>
                        <a:t>Older</a:t>
                      </a:r>
                      <a:endParaRPr lang="en-US" dirty="0"/>
                    </a:p>
                  </a:txBody>
                  <a:tcPr/>
                </a:tc>
                <a:tc>
                  <a:txBody>
                    <a:bodyPr/>
                    <a:lstStyle/>
                    <a:p>
                      <a:r>
                        <a:rPr lang="en-US" dirty="0" smtClean="0"/>
                        <a:t>226.845</a:t>
                      </a:r>
                      <a:endParaRPr lang="en-US" dirty="0"/>
                    </a:p>
                  </a:txBody>
                  <a:tcPr/>
                </a:tc>
                <a:tc>
                  <a:txBody>
                    <a:bodyPr/>
                    <a:lstStyle/>
                    <a:p>
                      <a:r>
                        <a:rPr lang="en-US" dirty="0" smtClean="0"/>
                        <a:t>72.801</a:t>
                      </a:r>
                      <a:endParaRPr lang="en-US" dirty="0"/>
                    </a:p>
                  </a:txBody>
                  <a:tcPr/>
                </a:tc>
                <a:tc>
                  <a:txBody>
                    <a:bodyPr/>
                    <a:lstStyle/>
                    <a:p>
                      <a:r>
                        <a:rPr lang="en-US" dirty="0" smtClean="0"/>
                        <a:t>221.076</a:t>
                      </a:r>
                      <a:endParaRPr lang="en-US" dirty="0"/>
                    </a:p>
                  </a:txBody>
                  <a:tcPr/>
                </a:tc>
                <a:tc>
                  <a:txBody>
                    <a:bodyPr/>
                    <a:lstStyle/>
                    <a:p>
                      <a:r>
                        <a:rPr lang="en-US" dirty="0" smtClean="0"/>
                        <a:t>63.239</a:t>
                      </a:r>
                      <a:endParaRPr lang="en-US" dirty="0"/>
                    </a:p>
                  </a:txBody>
                  <a:tcPr/>
                </a:tc>
                <a:tc>
                  <a:txBody>
                    <a:bodyPr/>
                    <a:lstStyle/>
                    <a:p>
                      <a:r>
                        <a:rPr lang="en-US" dirty="0" smtClean="0"/>
                        <a:t>163.282</a:t>
                      </a:r>
                      <a:endParaRPr lang="en-US" dirty="0"/>
                    </a:p>
                  </a:txBody>
                  <a:tcPr/>
                </a:tc>
                <a:tc>
                  <a:txBody>
                    <a:bodyPr/>
                    <a:lstStyle/>
                    <a:p>
                      <a:r>
                        <a:rPr lang="en-US" dirty="0" smtClean="0"/>
                        <a:t>30.4858</a:t>
                      </a:r>
                      <a:endParaRPr lang="en-US" dirty="0"/>
                    </a:p>
                  </a:txBody>
                  <a:tcPr/>
                </a:tc>
              </a:tr>
              <a:tr h="370840">
                <a:tc>
                  <a:txBody>
                    <a:bodyPr/>
                    <a:lstStyle/>
                    <a:p>
                      <a:r>
                        <a:rPr lang="en-US" dirty="0" smtClean="0"/>
                        <a:t>UCP</a:t>
                      </a:r>
                      <a:endParaRPr lang="en-US" dirty="0"/>
                    </a:p>
                  </a:txBody>
                  <a:tcPr/>
                </a:tc>
                <a:tc>
                  <a:txBody>
                    <a:bodyPr/>
                    <a:lstStyle/>
                    <a:p>
                      <a:r>
                        <a:rPr lang="en-US" dirty="0" smtClean="0"/>
                        <a:t>406.756</a:t>
                      </a:r>
                      <a:endParaRPr lang="en-US" dirty="0"/>
                    </a:p>
                  </a:txBody>
                  <a:tcPr/>
                </a:tc>
                <a:tc>
                  <a:txBody>
                    <a:bodyPr/>
                    <a:lstStyle/>
                    <a:p>
                      <a:r>
                        <a:rPr lang="en-US" dirty="0" smtClean="0"/>
                        <a:t>285.245</a:t>
                      </a:r>
                      <a:endParaRPr lang="en-US" dirty="0"/>
                    </a:p>
                  </a:txBody>
                  <a:tcPr/>
                </a:tc>
                <a:tc>
                  <a:txBody>
                    <a:bodyPr/>
                    <a:lstStyle/>
                    <a:p>
                      <a:r>
                        <a:rPr lang="en-US" dirty="0" smtClean="0"/>
                        <a:t>391.059</a:t>
                      </a:r>
                      <a:endParaRPr lang="en-US" dirty="0"/>
                    </a:p>
                  </a:txBody>
                  <a:tcPr/>
                </a:tc>
                <a:tc>
                  <a:txBody>
                    <a:bodyPr/>
                    <a:lstStyle/>
                    <a:p>
                      <a:r>
                        <a:rPr lang="en-US" dirty="0" smtClean="0"/>
                        <a:t>128.410</a:t>
                      </a:r>
                      <a:endParaRPr lang="en-US" dirty="0"/>
                    </a:p>
                  </a:txBody>
                  <a:tcPr/>
                </a:tc>
                <a:tc>
                  <a:txBody>
                    <a:bodyPr/>
                    <a:lstStyle/>
                    <a:p>
                      <a:r>
                        <a:rPr lang="en-US" dirty="0" smtClean="0"/>
                        <a:t>290.252</a:t>
                      </a:r>
                      <a:endParaRPr lang="en-US" dirty="0"/>
                    </a:p>
                  </a:txBody>
                  <a:tcPr/>
                </a:tc>
                <a:tc>
                  <a:txBody>
                    <a:bodyPr/>
                    <a:lstStyle/>
                    <a:p>
                      <a:r>
                        <a:rPr lang="en-US" dirty="0" smtClean="0"/>
                        <a:t>74.4451</a:t>
                      </a:r>
                      <a:endParaRPr lang="en-US" dirty="0"/>
                    </a:p>
                  </a:txBody>
                  <a:tcPr/>
                </a:tc>
              </a:tr>
            </a:tbl>
          </a:graphicData>
        </a:graphic>
      </p:graphicFrame>
    </p:spTree>
    <p:extLst>
      <p:ext uri="{BB962C8B-B14F-4D97-AF65-F5344CB8AC3E}">
        <p14:creationId xmlns:p14="http://schemas.microsoft.com/office/powerpoint/2010/main" val="36600723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p:txBody>
          <a:bodyPr/>
          <a:lstStyle/>
          <a:p>
            <a:r>
              <a:rPr lang="en-US" dirty="0" smtClean="0"/>
              <a:t>What can we do to reduce the impact of this problem?</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Tree>
    <p:extLst>
      <p:ext uri="{BB962C8B-B14F-4D97-AF65-F5344CB8AC3E}">
        <p14:creationId xmlns:p14="http://schemas.microsoft.com/office/powerpoint/2010/main" val="1050977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Carefully chosen metrics helped</a:t>
            </a:r>
            <a:endParaRPr lang="en-US" dirty="0"/>
          </a:p>
        </p:txBody>
      </p:sp>
      <p:sp>
        <p:nvSpPr>
          <p:cNvPr id="3" name="Content Placeholder 2"/>
          <p:cNvSpPr>
            <a:spLocks noGrp="1"/>
          </p:cNvSpPr>
          <p:nvPr>
            <p:ph idx="1"/>
          </p:nvPr>
        </p:nvSpPr>
        <p:spPr/>
        <p:txBody>
          <a:bodyPr/>
          <a:lstStyle/>
          <a:p>
            <a:r>
              <a:rPr lang="en-US" dirty="0" smtClean="0"/>
              <a:t>Clicking, targeting, and movement metrics quantify pointing performance</a:t>
            </a:r>
          </a:p>
          <a:p>
            <a:r>
              <a:rPr lang="en-US" dirty="0" smtClean="0"/>
              <a:t>Metrics drawn from previous laboratory evaluations of pointing data</a:t>
            </a:r>
          </a:p>
          <a:p>
            <a:pPr lvl="1">
              <a:buFont typeface="Arial"/>
              <a:buChar char="•"/>
            </a:pPr>
            <a:r>
              <a:rPr lang="en-US" dirty="0" smtClean="0"/>
              <a:t>ISO Ergonomic requirements for office work with visual display terminal 1998</a:t>
            </a:r>
          </a:p>
          <a:p>
            <a:pPr lvl="1">
              <a:buFont typeface="Arial"/>
              <a:buChar char="•"/>
            </a:pPr>
            <a:r>
              <a:rPr lang="en-US" dirty="0" smtClean="0"/>
              <a:t>Mackenzie </a:t>
            </a:r>
            <a:r>
              <a:rPr lang="en-US" i="1" dirty="0" smtClean="0"/>
              <a:t>et al. </a:t>
            </a:r>
            <a:r>
              <a:rPr lang="en-US" dirty="0" smtClean="0"/>
              <a:t>2001</a:t>
            </a:r>
          </a:p>
          <a:p>
            <a:pPr lvl="1">
              <a:buFont typeface="Arial"/>
              <a:buChar char="•"/>
            </a:pPr>
            <a:r>
              <a:rPr lang="en-US" dirty="0" smtClean="0"/>
              <a:t>Ketcham </a:t>
            </a:r>
            <a:r>
              <a:rPr lang="en-US" i="1" dirty="0" smtClean="0"/>
              <a:t>et al. </a:t>
            </a:r>
            <a:r>
              <a:rPr lang="en-US" dirty="0" smtClean="0"/>
              <a:t>2001</a:t>
            </a:r>
          </a:p>
          <a:p>
            <a:pPr lvl="1">
              <a:buFont typeface="Arial"/>
              <a:buChar char="•"/>
            </a:pPr>
            <a:r>
              <a:rPr lang="en-US" dirty="0" smtClean="0"/>
              <a:t>Keates </a:t>
            </a:r>
            <a:r>
              <a:rPr lang="en-US" i="1" dirty="0" smtClean="0"/>
              <a:t>et al. </a:t>
            </a:r>
            <a:r>
              <a:rPr lang="en-US" dirty="0" smtClean="0"/>
              <a:t>2002 and Keates </a:t>
            </a:r>
            <a:r>
              <a:rPr lang="en-US" i="1" dirty="0" smtClean="0"/>
              <a:t>et al.</a:t>
            </a:r>
            <a:r>
              <a:rPr lang="en-US" dirty="0" smtClean="0"/>
              <a:t> 2005</a:t>
            </a:r>
          </a:p>
          <a:p>
            <a:pPr lvl="1">
              <a:buFont typeface="Arial"/>
              <a:buChar char="•"/>
            </a:pPr>
            <a:r>
              <a:rPr lang="en-US" dirty="0" smtClean="0"/>
              <a:t>Trewin</a:t>
            </a:r>
            <a:r>
              <a:rPr lang="en-US" i="1" dirty="0" smtClean="0"/>
              <a:t> et al.</a:t>
            </a:r>
            <a:r>
              <a:rPr lang="en-US" dirty="0" smtClean="0"/>
              <a:t> 2006</a:t>
            </a:r>
          </a:p>
        </p:txBody>
      </p:sp>
    </p:spTree>
    <p:extLst>
      <p:ext uri="{BB962C8B-B14F-4D97-AF65-F5344CB8AC3E}">
        <p14:creationId xmlns:p14="http://schemas.microsoft.com/office/powerpoint/2010/main" val="39432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4066276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Velocity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a:xfrm>
            <a:off x="954132" y="1646987"/>
            <a:ext cx="8061951" cy="2033575"/>
          </a:xfrm>
        </p:spPr>
        <p:txBody>
          <a:bodyPr/>
          <a:lstStyle/>
          <a:p>
            <a:pPr marL="0" lvl="1"/>
            <a:r>
              <a:rPr lang="en-US" sz="2800" dirty="0">
                <a:solidFill>
                  <a:schemeClr val="tx2"/>
                </a:solidFill>
              </a:rPr>
              <a:t>Able bodied participants had highest velocity and peak </a:t>
            </a:r>
            <a:r>
              <a:rPr lang="en-US" sz="2800" dirty="0" smtClean="0">
                <a:solidFill>
                  <a:schemeClr val="tx2"/>
                </a:solidFill>
              </a:rPr>
              <a:t>velocity (Consistent with</a:t>
            </a:r>
            <a:r>
              <a:rPr lang="en-US" dirty="0" smtClean="0">
                <a:solidFill>
                  <a:schemeClr val="tx2"/>
                </a:solidFill>
              </a:rPr>
              <a:t> </a:t>
            </a:r>
            <a:r>
              <a:rPr lang="en-US" sz="1600" dirty="0" smtClean="0">
                <a:solidFill>
                  <a:schemeClr val="tx2"/>
                </a:solidFill>
              </a:rPr>
              <a:t>[</a:t>
            </a:r>
            <a:r>
              <a:rPr lang="en-US" sz="1600" dirty="0" err="1">
                <a:solidFill>
                  <a:schemeClr val="tx2"/>
                </a:solidFill>
              </a:rPr>
              <a:t>Keates</a:t>
            </a:r>
            <a:r>
              <a:rPr lang="en-US" sz="1600" dirty="0">
                <a:solidFill>
                  <a:schemeClr val="tx2"/>
                </a:solidFill>
              </a:rPr>
              <a:t> </a:t>
            </a:r>
            <a:r>
              <a:rPr lang="en-US" sz="1600" dirty="0" smtClean="0">
                <a:solidFill>
                  <a:schemeClr val="tx2"/>
                </a:solidFill>
              </a:rPr>
              <a:t>&amp; </a:t>
            </a:r>
            <a:r>
              <a:rPr lang="en-US" sz="1600" dirty="0" err="1" smtClean="0">
                <a:solidFill>
                  <a:schemeClr val="tx2"/>
                </a:solidFill>
              </a:rPr>
              <a:t>Trewin</a:t>
            </a:r>
            <a:r>
              <a:rPr lang="en-US" sz="1600" dirty="0" smtClean="0">
                <a:solidFill>
                  <a:schemeClr val="tx2"/>
                </a:solidFill>
              </a:rPr>
              <a:t> 2005</a:t>
            </a:r>
            <a:r>
              <a:rPr lang="en-US" sz="1600" dirty="0">
                <a:solidFill>
                  <a:schemeClr val="tx2"/>
                </a:solidFill>
              </a:rPr>
              <a:t>, </a:t>
            </a:r>
            <a:r>
              <a:rPr lang="en-US" sz="1600" dirty="0" err="1" smtClean="0">
                <a:solidFill>
                  <a:schemeClr val="tx2"/>
                </a:solidFill>
              </a:rPr>
              <a:t>Ketcham</a:t>
            </a:r>
            <a:r>
              <a:rPr lang="en-US" sz="1600" i="1" dirty="0" smtClean="0">
                <a:solidFill>
                  <a:schemeClr val="tx2"/>
                </a:solidFill>
              </a:rPr>
              <a:t> </a:t>
            </a:r>
            <a:r>
              <a:rPr lang="en-US" sz="1600" dirty="0">
                <a:solidFill>
                  <a:schemeClr val="tx2"/>
                </a:solidFill>
              </a:rPr>
              <a:t>2002</a:t>
            </a:r>
            <a:r>
              <a:rPr lang="en-US" sz="1600" dirty="0" smtClean="0">
                <a:solidFill>
                  <a:schemeClr val="tx2"/>
                </a:solidFill>
              </a:rPr>
              <a:t>]</a:t>
            </a:r>
            <a:r>
              <a:rPr lang="en-US" sz="2400" dirty="0" smtClean="0">
                <a:solidFill>
                  <a:schemeClr val="tx2"/>
                </a:solidFill>
              </a:rPr>
              <a:t>)</a:t>
            </a:r>
            <a:endParaRPr lang="en-US" sz="2400" dirty="0">
              <a:solidFill>
                <a:schemeClr val="tx2"/>
              </a:solidFill>
            </a:endParaRPr>
          </a:p>
          <a:p>
            <a:pPr marL="0" lvl="1"/>
            <a:r>
              <a:rPr lang="en-US" sz="2800" dirty="0">
                <a:solidFill>
                  <a:schemeClr val="tx2"/>
                </a:solidFill>
              </a:rPr>
              <a:t>Higher velocity and peak velocity during games for older adults and motor impaired participants </a:t>
            </a:r>
          </a:p>
          <a:p>
            <a:pPr marL="400050" lvl="2">
              <a:buFont typeface="Arial"/>
              <a:buChar char="•"/>
            </a:pPr>
            <a:endParaRPr lang="en-US" dirty="0">
              <a:solidFill>
                <a:schemeClr val="tx2"/>
              </a:solidFill>
            </a:endParaRPr>
          </a:p>
          <a:p>
            <a:pPr marL="400050" lvl="2">
              <a:buFont typeface="Arial"/>
              <a:buChar char="•"/>
            </a:pPr>
            <a:endParaRPr lang="en-US" dirty="0">
              <a:solidFill>
                <a:schemeClr val="tx2"/>
              </a:solidFill>
            </a:endParaRPr>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7" name="Content Placeholder 6"/>
          <p:cNvPicPr>
            <a:picLocks noGrp="1" noChangeAspect="1"/>
          </p:cNvPicPr>
          <p:nvPr>
            <p:ph idx="1"/>
          </p:nvPr>
        </p:nvPicPr>
        <p:blipFill>
          <a:blip r:embed="rId3"/>
          <a:srcRect t="-36734" b="-36734"/>
          <a:stretch>
            <a:fillRect/>
          </a:stretch>
        </p:blipFill>
        <p:spPr>
          <a:xfrm>
            <a:off x="1128943" y="2858781"/>
            <a:ext cx="7048804" cy="4379976"/>
          </a:xfrm>
        </p:spPr>
      </p:pic>
    </p:spTree>
    <p:extLst>
      <p:ext uri="{BB962C8B-B14F-4D97-AF65-F5344CB8AC3E}">
        <p14:creationId xmlns:p14="http://schemas.microsoft.com/office/powerpoint/2010/main" val="4050652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2"/>
          <a:srcRect t="-37269" b="-37269"/>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spTree>
    <p:extLst>
      <p:ext uri="{BB962C8B-B14F-4D97-AF65-F5344CB8AC3E}">
        <p14:creationId xmlns:p14="http://schemas.microsoft.com/office/powerpoint/2010/main" val="1071627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6" name="Rectangle 15"/>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3847623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Laptop Findings</a:t>
            </a:r>
            <a:endParaRPr lang="en-US" dirty="0"/>
          </a:p>
        </p:txBody>
      </p:sp>
      <p:sp>
        <p:nvSpPr>
          <p:cNvPr id="3" name="Content Placeholder 2"/>
          <p:cNvSpPr>
            <a:spLocks noGrp="1"/>
          </p:cNvSpPr>
          <p:nvPr>
            <p:ph idx="1"/>
          </p:nvPr>
        </p:nvSpPr>
        <p:spPr/>
        <p:txBody>
          <a:bodyPr/>
          <a:lstStyle/>
          <a:p>
            <a:r>
              <a:rPr lang="en-US" dirty="0" smtClean="0"/>
              <a:t>Motor impaired had “lowest” performance and able bodied had “highest” performance </a:t>
            </a:r>
          </a:p>
          <a:p>
            <a:pPr lvl="1">
              <a:buFont typeface="Arial"/>
              <a:buChar char="•"/>
            </a:pPr>
            <a:r>
              <a:rPr lang="en-US" dirty="0" smtClean="0"/>
              <a:t>Slipping frequency, click duration, X and Y direction changes (by ID), velocity and peak velocity</a:t>
            </a:r>
          </a:p>
          <a:p>
            <a:pPr lvl="1">
              <a:buFont typeface="Arial"/>
              <a:buChar char="•"/>
            </a:pPr>
            <a:endParaRPr lang="en-US" dirty="0" smtClean="0"/>
          </a:p>
          <a:p>
            <a:r>
              <a:rPr lang="en-US" dirty="0" smtClean="0"/>
              <a:t>Games popular for older adults and motor impaired participants</a:t>
            </a:r>
          </a:p>
          <a:p>
            <a:pPr lvl="1">
              <a:buFont typeface="Arial"/>
              <a:buChar char="•"/>
            </a:pPr>
            <a:r>
              <a:rPr lang="en-US" dirty="0" smtClean="0"/>
              <a:t>These participants had shorter click duration and higher velocity and peak velocity during games than other tasks</a:t>
            </a:r>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372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522827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184813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31361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147791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770845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470910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001729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34" name="Rectangle 3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2001729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35</a:t>
            </a:fld>
            <a:endParaRPr lang="en-US"/>
          </a:p>
        </p:txBody>
      </p:sp>
      <p:graphicFrame>
        <p:nvGraphicFramePr>
          <p:cNvPr id="5" name="Chart 4"/>
          <p:cNvGraphicFramePr/>
          <p:nvPr>
            <p:extLst>
              <p:ext uri="{D42A27DB-BD31-4B8C-83A1-F6EECF244321}">
                <p14:modId xmlns:p14="http://schemas.microsoft.com/office/powerpoint/2010/main" val="2107265308"/>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610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36</a:t>
            </a:fld>
            <a:endParaRPr lang="en-US"/>
          </a:p>
        </p:txBody>
      </p:sp>
      <p:graphicFrame>
        <p:nvGraphicFramePr>
          <p:cNvPr id="5" name="Chart 4"/>
          <p:cNvGraphicFramePr/>
          <p:nvPr>
            <p:extLst>
              <p:ext uri="{D42A27DB-BD31-4B8C-83A1-F6EECF244321}">
                <p14:modId xmlns:p14="http://schemas.microsoft.com/office/powerpoint/2010/main" val="319188195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Well we could have … but it was easier to run 4 new people on known targets! One big reason: Otherwise we didn’t have all the distractor targets. </a:t>
            </a:r>
          </a:p>
        </p:txBody>
      </p:sp>
    </p:spTree>
    <p:extLst>
      <p:ext uri="{BB962C8B-B14F-4D97-AF65-F5344CB8AC3E}">
        <p14:creationId xmlns:p14="http://schemas.microsoft.com/office/powerpoint/2010/main" val="273692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48262"/>
            <a:ext cx="6280441" cy="990107"/>
          </a:xfrm>
        </p:spPr>
        <p:txBody>
          <a:bodyPr/>
          <a:lstStyle/>
          <a:p>
            <a:r>
              <a:rPr lang="en-US" dirty="0" smtClean="0"/>
              <a:t>It’s difficult to collect the right data (and to use other people’s data in ways they didn’t intend)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smtClean="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4399093" y="3977990"/>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4" name="Rectangle 2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1173919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could we do?</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how use changes for novice </a:t>
            </a:r>
            <a:br>
              <a:rPr lang="en-US" dirty="0" smtClean="0"/>
            </a:br>
            <a:r>
              <a:rPr lang="en-US" dirty="0" smtClean="0"/>
              <a:t>elders over the course of a year</a:t>
            </a:r>
            <a:endParaRPr lang="en-US" dirty="0"/>
          </a:p>
        </p:txBody>
      </p:sp>
      <p:sp>
        <p:nvSpPr>
          <p:cNvPr id="30" name="TextBox 29"/>
          <p:cNvSpPr txBox="1"/>
          <p:nvPr/>
        </p:nvSpPr>
        <p:spPr>
          <a:xfrm>
            <a:off x="4022978" y="2435612"/>
            <a:ext cx="1762622" cy="369332"/>
          </a:xfrm>
          <a:prstGeom prst="rect">
            <a:avLst/>
          </a:prstGeom>
          <a:noFill/>
        </p:spPr>
        <p:txBody>
          <a:bodyPr wrap="none" rtlCol="0">
            <a:spAutoFit/>
          </a:bodyPr>
          <a:lstStyle/>
          <a:p>
            <a:r>
              <a:rPr lang="en-US" dirty="0" smtClean="0"/>
              <a:t>Better Questions</a:t>
            </a:r>
            <a:endParaRPr lang="en-US" dirty="0"/>
          </a:p>
        </p:txBody>
      </p:sp>
      <p:sp>
        <p:nvSpPr>
          <p:cNvPr id="31" name="Rectangle 30"/>
          <p:cNvSpPr/>
          <p:nvPr/>
        </p:nvSpPr>
        <p:spPr>
          <a:xfrm>
            <a:off x="4079943" y="3994386"/>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Characterize the aspects of popular applications that are used most/least</a:t>
            </a:r>
            <a:endParaRPr lang="en-US" dirty="0"/>
          </a:p>
        </p:txBody>
      </p:sp>
      <p:sp>
        <p:nvSpPr>
          <p:cNvPr id="32" name="Rectangle 31"/>
          <p:cNvSpPr/>
          <p:nvPr/>
        </p:nvSpPr>
        <p:spPr>
          <a:xfrm>
            <a:off x="4079943" y="5138311"/>
            <a:ext cx="4552768"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 anything? Hard without labels</a:t>
            </a:r>
            <a:endParaRPr lang="en-US" dirty="0"/>
          </a:p>
        </p:txBody>
      </p:sp>
      <p:sp>
        <p:nvSpPr>
          <p:cNvPr id="39" name="Rectangle 38"/>
          <p:cNvSpPr/>
          <p:nvPr/>
        </p:nvSpPr>
        <p:spPr>
          <a:xfrm>
            <a:off x="8238748" y="2804944"/>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0" name="Rectangle 39"/>
          <p:cNvSpPr/>
          <p:nvPr/>
        </p:nvSpPr>
        <p:spPr>
          <a:xfrm>
            <a:off x="8238748" y="3990338"/>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1" name="Rectangle 40"/>
          <p:cNvSpPr/>
          <p:nvPr/>
        </p:nvSpPr>
        <p:spPr>
          <a:xfrm>
            <a:off x="8197858" y="5158102"/>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3260699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pPr marL="0" indent="0">
              <a:buNone/>
            </a:pPr>
            <a:r>
              <a:rPr lang="en-US" dirty="0" smtClean="0"/>
              <a:t>There are human aspects to collecting and understanding the data</a:t>
            </a:r>
          </a:p>
          <a:p>
            <a:pPr marL="0" indent="0">
              <a:buNone/>
            </a:pPr>
            <a:r>
              <a:rPr lang="en-US" dirty="0" smtClean="0"/>
              <a:t>Iteration is key</a:t>
            </a:r>
          </a:p>
          <a:p>
            <a:pPr marL="0" indent="0">
              <a:buNone/>
            </a:pPr>
            <a:r>
              <a:rPr lang="en-US" dirty="0" smtClean="0"/>
              <a:t>Your thoughts?</a:t>
            </a:r>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908406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Tree>
    <p:extLst>
      <p:ext uri="{BB962C8B-B14F-4D97-AF65-F5344CB8AC3E}">
        <p14:creationId xmlns:p14="http://schemas.microsoft.com/office/powerpoint/2010/main" val="390176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23683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2969860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399218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129530" y="2777177"/>
            <a:ext cx="176188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a:t>
            </a:r>
            <a:r>
              <a:rPr lang="en-US" dirty="0" err="1" smtClean="0"/>
              <a:t>trensd</a:t>
            </a:r>
            <a:r>
              <a:rPr lang="en-US" dirty="0" smtClean="0"/>
              <a:t> within &amp; across subjects</a:t>
            </a:r>
          </a:p>
          <a:p>
            <a:pPr algn="ctr"/>
            <a:endParaRPr lang="en-US" dirty="0"/>
          </a:p>
        </p:txBody>
      </p:sp>
      <p:sp>
        <p:nvSpPr>
          <p:cNvPr id="16" name="Rectangle 15"/>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18" name="Rectangle 17"/>
          <p:cNvSpPr/>
          <p:nvPr/>
        </p:nvSpPr>
        <p:spPr>
          <a:xfrm>
            <a:off x="4143974" y="3921105"/>
            <a:ext cx="1709925"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spTree>
    <p:extLst>
      <p:ext uri="{BB962C8B-B14F-4D97-AF65-F5344CB8AC3E}">
        <p14:creationId xmlns:p14="http://schemas.microsoft.com/office/powerpoint/2010/main" val="315026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4" name="Rectangle 13"/>
          <p:cNvSpPr/>
          <p:nvPr/>
        </p:nvSpPr>
        <p:spPr>
          <a:xfrm>
            <a:off x="6074425" y="2804944"/>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6074425"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2" name="Rectangle 21"/>
          <p:cNvSpPr/>
          <p:nvPr/>
        </p:nvSpPr>
        <p:spPr>
          <a:xfrm>
            <a:off x="6074425" y="513831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662112" y="2798701"/>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3992184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1/4/15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2328577329"/>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4939</TotalTime>
  <Words>3203</Words>
  <Application>Microsoft Macintosh PowerPoint</Application>
  <PresentationFormat>On-screen Show (4:3)</PresentationFormat>
  <Paragraphs>496</Paragraphs>
  <Slides>40</Slides>
  <Notes>27</Notes>
  <HiddenSlides>1</HiddenSlides>
  <MMClips>1</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What can we do to reduce the impact of this problem?</vt:lpstr>
      <vt:lpstr>Large Real World Datasets</vt:lpstr>
      <vt:lpstr>PowerPoint Presentation</vt:lpstr>
      <vt:lpstr>Our iterative process</vt:lpstr>
      <vt:lpstr>Our iterative process</vt:lpstr>
      <vt:lpstr>Our iterative process</vt:lpstr>
      <vt:lpstr>Our iterative process</vt:lpstr>
      <vt:lpstr>Real World Data Set</vt:lpstr>
      <vt:lpstr>Human Issues in Data Collection</vt:lpstr>
      <vt:lpstr>CRUMBS Logging Software</vt:lpstr>
      <vt:lpstr>PowerPoint Presentation</vt:lpstr>
      <vt:lpstr>PowerPoint Presentation</vt:lpstr>
      <vt:lpstr>Could we answer the first set of questions?</vt:lpstr>
      <vt:lpstr>Data Tables </vt:lpstr>
      <vt:lpstr>PowerPoint Presentation</vt:lpstr>
      <vt:lpstr>PowerPoint Presentation</vt:lpstr>
      <vt:lpstr>PowerPoint Presentation</vt:lpstr>
      <vt:lpstr>Carefully chosen metrics helped</vt:lpstr>
      <vt:lpstr>Carefully chosen metrics helped</vt:lpstr>
      <vt:lpstr>Characterizing Performance: Slipping</vt:lpstr>
      <vt:lpstr>Characterizing Performance: Velocity</vt:lpstr>
      <vt:lpstr>Characterizing Performance: Throughput</vt:lpstr>
      <vt:lpstr>Our iterative process</vt:lpstr>
      <vt:lpstr>Summary of Laptop Findings</vt:lpstr>
      <vt:lpstr>Detecting Pointing Problems</vt:lpstr>
      <vt:lpstr>Level 2: Windowed Results</vt:lpstr>
      <vt:lpstr>Our iterative process</vt:lpstr>
      <vt:lpstr>New Questions?</vt:lpstr>
      <vt:lpstr>New Questions</vt:lpstr>
      <vt:lpstr>New Questions</vt:lpstr>
      <vt:lpstr>New Questions</vt:lpstr>
      <vt:lpstr>New Questions</vt:lpstr>
      <vt:lpstr>New Questions</vt:lpstr>
      <vt:lpstr>User Error: Helping People with Motor Impairments</vt:lpstr>
      <vt:lpstr>User Error: Helping People with Motor Impairments</vt:lpstr>
      <vt:lpstr>It’s difficult to collect the right data (and to use other people’s data in ways they didn’t intend)</vt:lpstr>
      <vt:lpstr>What else could we do?</vt:lpstr>
      <vt:lpstr>Key observations</vt:lpstr>
      <vt:lpstr>Exercise: Twitter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202</cp:revision>
  <dcterms:created xsi:type="dcterms:W3CDTF">2013-10-07T16:54:34Z</dcterms:created>
  <dcterms:modified xsi:type="dcterms:W3CDTF">2015-01-05T02:36:46Z</dcterms:modified>
</cp:coreProperties>
</file>